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89" r:id="rId4"/>
    <p:sldId id="291" r:id="rId5"/>
    <p:sldId id="292" r:id="rId6"/>
    <p:sldId id="290" r:id="rId7"/>
    <p:sldId id="258" r:id="rId8"/>
    <p:sldId id="261" r:id="rId9"/>
    <p:sldId id="262" r:id="rId10"/>
    <p:sldId id="263" r:id="rId11"/>
    <p:sldId id="259" r:id="rId12"/>
    <p:sldId id="265" r:id="rId13"/>
    <p:sldId id="266" r:id="rId14"/>
    <p:sldId id="267" r:id="rId15"/>
    <p:sldId id="268" r:id="rId16"/>
    <p:sldId id="260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82" r:id="rId28"/>
    <p:sldId id="283" r:id="rId29"/>
    <p:sldId id="287" r:id="rId30"/>
    <p:sldId id="285" r:id="rId31"/>
    <p:sldId id="286" r:id="rId32"/>
    <p:sldId id="293" r:id="rId33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0317" autoAdjust="0"/>
  </p:normalViewPr>
  <p:slideViewPr>
    <p:cSldViewPr snapToGrid="0" snapToObjects="1">
      <p:cViewPr varScale="1">
        <p:scale>
          <a:sx n="78" d="100"/>
          <a:sy n="78" d="100"/>
        </p:scale>
        <p:origin x="2600" y="176"/>
      </p:cViewPr>
      <p:guideLst>
        <p:guide orient="horz" pos="2160"/>
        <p:guide pos="2880"/>
      </p:guideLst>
    </p:cSldViewPr>
  </p:slideViewPr>
  <p:notesTextViewPr>
    <p:cViewPr>
      <p:scale>
        <a:sx n="185" d="100"/>
        <a:sy n="18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853E65-0C59-9B4E-9215-33FB27AE28A7}" type="datetimeFigureOut">
              <a:rPr kumimoji="1" lang="zh-CN" altLang="en-US" smtClean="0"/>
              <a:t>2019/1/25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195639-3C88-4F43-9B2D-5D77CCA4BE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6449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195639-3C88-4F43-9B2D-5D77CCA4BED1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5847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195639-3C88-4F43-9B2D-5D77CCA4BED1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7678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195639-3C88-4F43-9B2D-5D77CCA4BED1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9317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89E2E-5AF6-0E4D-8029-2BCE1405CF5C}" type="datetimeFigureOut">
              <a:rPr kumimoji="1" lang="zh-CN" altLang="en-US" smtClean="0"/>
              <a:t>2019/1/25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6B36-8EAB-D441-AC43-CD83573366B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0268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89E2E-5AF6-0E4D-8029-2BCE1405CF5C}" type="datetimeFigureOut">
              <a:rPr kumimoji="1" lang="zh-CN" altLang="en-US" smtClean="0"/>
              <a:t>2019/1/25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6B36-8EAB-D441-AC43-CD83573366B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7443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89E2E-5AF6-0E4D-8029-2BCE1405CF5C}" type="datetimeFigureOut">
              <a:rPr kumimoji="1" lang="zh-CN" altLang="en-US" smtClean="0"/>
              <a:t>2019/1/25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6B36-8EAB-D441-AC43-CD83573366B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9636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89E2E-5AF6-0E4D-8029-2BCE1405CF5C}" type="datetimeFigureOut">
              <a:rPr kumimoji="1" lang="zh-CN" altLang="en-US" smtClean="0"/>
              <a:t>2019/1/25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6B36-8EAB-D441-AC43-CD83573366B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5531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89E2E-5AF6-0E4D-8029-2BCE1405CF5C}" type="datetimeFigureOut">
              <a:rPr kumimoji="1" lang="zh-CN" altLang="en-US" smtClean="0"/>
              <a:t>2019/1/25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6B36-8EAB-D441-AC43-CD83573366B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8801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89E2E-5AF6-0E4D-8029-2BCE1405CF5C}" type="datetimeFigureOut">
              <a:rPr kumimoji="1" lang="zh-CN" altLang="en-US" smtClean="0"/>
              <a:t>2019/1/25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6B36-8EAB-D441-AC43-CD83573366B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9538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89E2E-5AF6-0E4D-8029-2BCE1405CF5C}" type="datetimeFigureOut">
              <a:rPr kumimoji="1" lang="zh-CN" altLang="en-US" smtClean="0"/>
              <a:t>2019/1/25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6B36-8EAB-D441-AC43-CD83573366B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144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89E2E-5AF6-0E4D-8029-2BCE1405CF5C}" type="datetimeFigureOut">
              <a:rPr kumimoji="1" lang="zh-CN" altLang="en-US" smtClean="0"/>
              <a:t>2019/1/25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6B36-8EAB-D441-AC43-CD83573366B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0262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89E2E-5AF6-0E4D-8029-2BCE1405CF5C}" type="datetimeFigureOut">
              <a:rPr kumimoji="1" lang="zh-CN" altLang="en-US" smtClean="0"/>
              <a:t>2019/1/25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6B36-8EAB-D441-AC43-CD83573366B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504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89E2E-5AF6-0E4D-8029-2BCE1405CF5C}" type="datetimeFigureOut">
              <a:rPr kumimoji="1" lang="zh-CN" altLang="en-US" smtClean="0"/>
              <a:t>2019/1/25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6B36-8EAB-D441-AC43-CD83573366B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0080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89E2E-5AF6-0E4D-8029-2BCE1405CF5C}" type="datetimeFigureOut">
              <a:rPr kumimoji="1" lang="zh-CN" altLang="en-US" smtClean="0"/>
              <a:t>2019/1/25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16B36-8EAB-D441-AC43-CD83573366B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6566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89E2E-5AF6-0E4D-8029-2BCE1405CF5C}" type="datetimeFigureOut">
              <a:rPr kumimoji="1" lang="zh-CN" altLang="en-US" smtClean="0"/>
              <a:t>2019/1/25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16B36-8EAB-D441-AC43-CD83573366B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2221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Dialog state tracking challenge(DSTC)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2016-11-16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4607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dirty="0"/>
              <a:t>Hand-crafted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rules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Change:</a:t>
            </a:r>
          </a:p>
          <a:p>
            <a:pPr lvl="1"/>
            <a:r>
              <a:rPr lang="en-US" altLang="zh-CN" dirty="0"/>
              <a:t>more recent dialog state trackers based on hand-crafted rules </a:t>
            </a:r>
            <a:r>
              <a:rPr lang="en-US" altLang="zh-CN" dirty="0">
                <a:solidFill>
                  <a:srgbClr val="FF0000"/>
                </a:solidFill>
              </a:rPr>
              <a:t>compute scores for all dialog states </a:t>
            </a:r>
            <a:r>
              <a:rPr lang="en-US" altLang="zh-CN" dirty="0"/>
              <a:t>suggested by the whole ASR/SLU N-best list (Wang and Lemon, 2013; Sun et al., 2014a). </a:t>
            </a:r>
          </a:p>
          <a:p>
            <a:pPr lvl="1"/>
            <a:r>
              <a:rPr lang="en-US" altLang="zh-CN" dirty="0"/>
              <a:t>These methods use hand-designed formulas to compute a posterior </a:t>
            </a:r>
            <a:r>
              <a:rPr lang="en-US" altLang="zh-CN" dirty="0">
                <a:solidFill>
                  <a:srgbClr val="FF0000"/>
                </a:solidFill>
              </a:rPr>
              <a:t>b(s)</a:t>
            </a:r>
            <a:r>
              <a:rPr lang="en-US" altLang="zh-CN" dirty="0"/>
              <a:t> of a dialog state </a:t>
            </a:r>
            <a:r>
              <a:rPr lang="en-US" altLang="zh-CN" dirty="0">
                <a:solidFill>
                  <a:srgbClr val="FF0000"/>
                </a:solidFill>
              </a:rPr>
              <a:t>s</a:t>
            </a:r>
            <a:r>
              <a:rPr lang="en-US" altLang="zh-CN" dirty="0"/>
              <a:t> given ASR/SLU confidence scores and previous estimates of b(s), and thus </a:t>
            </a:r>
            <a:r>
              <a:rPr lang="en-US" altLang="zh-CN" dirty="0">
                <a:solidFill>
                  <a:srgbClr val="FF0000"/>
                </a:solidFill>
              </a:rPr>
              <a:t>can overcome some SLU errors</a:t>
            </a:r>
            <a:r>
              <a:rPr lang="en-US" altLang="zh-CN" dirty="0"/>
              <a:t>. 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13323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dirty="0"/>
              <a:t>Generative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a Bayesian network </a:t>
            </a:r>
          </a:p>
          <a:p>
            <a:pPr lvl="1"/>
            <a:r>
              <a:rPr lang="en-US" altLang="zh-CN" dirty="0"/>
              <a:t>that relates the dialog state</a:t>
            </a:r>
            <a:r>
              <a:rPr lang="en-US" altLang="zh-CN" dirty="0">
                <a:solidFill>
                  <a:srgbClr val="FF0000"/>
                </a:solidFill>
              </a:rPr>
              <a:t> s </a:t>
            </a:r>
            <a:r>
              <a:rPr lang="en-US" altLang="zh-CN" dirty="0"/>
              <a:t>to the system action </a:t>
            </a:r>
            <a:r>
              <a:rPr lang="en-US" altLang="zh-CN" dirty="0">
                <a:solidFill>
                  <a:srgbClr val="FF0000"/>
                </a:solidFill>
              </a:rPr>
              <a:t>a</a:t>
            </a:r>
            <a:r>
              <a:rPr lang="en-US" altLang="zh-CN" dirty="0"/>
              <a:t>, the (true, unobserved) user action </a:t>
            </a:r>
            <a:r>
              <a:rPr lang="en-US" altLang="zh-CN" dirty="0">
                <a:solidFill>
                  <a:srgbClr val="FF0000"/>
                </a:solidFill>
              </a:rPr>
              <a:t>u</a:t>
            </a:r>
            <a:r>
              <a:rPr lang="en-US" altLang="zh-CN" dirty="0"/>
              <a:t>, and ASR or SLU result </a:t>
            </a:r>
            <a:r>
              <a:rPr lang="en-US" altLang="zh-CN" dirty="0">
                <a:solidFill>
                  <a:srgbClr val="FF0000"/>
                </a:solidFill>
              </a:rPr>
              <a:t>u ̃</a:t>
            </a:r>
            <a:r>
              <a:rPr lang="en-US" altLang="zh-CN" dirty="0"/>
              <a:t>. 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134" y="3593005"/>
            <a:ext cx="6527800" cy="1003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0" y="4726817"/>
            <a:ext cx="9076460" cy="184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62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dirty="0"/>
              <a:t>Generative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Early approaches </a:t>
            </a:r>
          </a:p>
          <a:p>
            <a:pPr lvl="1"/>
            <a:r>
              <a:rPr lang="en-US" altLang="zh-CN" dirty="0"/>
              <a:t>enumerated</a:t>
            </a:r>
            <a:r>
              <a:rPr lang="en-US" altLang="zh-CN" dirty="0">
                <a:solidFill>
                  <a:srgbClr val="FF0000"/>
                </a:solidFill>
              </a:rPr>
              <a:t> all </a:t>
            </a:r>
            <a:r>
              <a:rPr lang="en-US" altLang="zh-CN" dirty="0"/>
              <a:t>possible dialog states, then used variants of Eq. 1 to score them </a:t>
            </a:r>
          </a:p>
          <a:p>
            <a:pPr lvl="1"/>
            <a:r>
              <a:rPr lang="en-US" altLang="zh-CN" dirty="0"/>
              <a:t>(Roy et al., 2000; Zhang et al., 2001; Heckerman and </a:t>
            </a:r>
            <a:r>
              <a:rPr lang="en-US" altLang="zh-CN" dirty="0" err="1"/>
              <a:t>Horwitz</a:t>
            </a:r>
            <a:r>
              <a:rPr lang="en-US" altLang="zh-CN" dirty="0"/>
              <a:t>, 1998; Horvitz and </a:t>
            </a:r>
            <a:r>
              <a:rPr lang="en-US" altLang="zh-CN" dirty="0" err="1"/>
              <a:t>Paek</a:t>
            </a:r>
            <a:r>
              <a:rPr lang="en-US" altLang="zh-CN" dirty="0"/>
              <a:t>, 1999; </a:t>
            </a:r>
            <a:r>
              <a:rPr lang="en-US" altLang="zh-CN" dirty="0" err="1"/>
              <a:t>Meng</a:t>
            </a:r>
            <a:r>
              <a:rPr lang="en-US" altLang="zh-CN" dirty="0"/>
              <a:t> et al., 2003; Williams et al., 2005).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27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dirty="0"/>
              <a:t>Generative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Bad:</a:t>
            </a:r>
          </a:p>
          <a:p>
            <a:pPr lvl="1"/>
            <a:r>
              <a:rPr lang="en-US" altLang="zh-CN" dirty="0"/>
              <a:t>the number of states </a:t>
            </a:r>
            <a:r>
              <a:rPr lang="en-US" altLang="zh-CN" dirty="0">
                <a:solidFill>
                  <a:srgbClr val="FF0000"/>
                </a:solidFill>
              </a:rPr>
              <a:t>s</a:t>
            </a:r>
            <a:r>
              <a:rPr lang="en-US" altLang="zh-CN" dirty="0"/>
              <a:t> can be enormous. </a:t>
            </a:r>
          </a:p>
          <a:p>
            <a:r>
              <a:rPr lang="en-US" altLang="zh-CN" dirty="0"/>
              <a:t>Good:</a:t>
            </a:r>
          </a:p>
          <a:p>
            <a:pPr lvl="1"/>
            <a:r>
              <a:rPr lang="en-US" altLang="zh-CN" dirty="0"/>
              <a:t>In </a:t>
            </a:r>
            <a:r>
              <a:rPr lang="en-US" altLang="zh-CN" dirty="0">
                <a:solidFill>
                  <a:srgbClr val="FF0000"/>
                </a:solidFill>
              </a:rPr>
              <a:t>end-to-end </a:t>
            </a:r>
            <a:r>
              <a:rPr lang="en-US" altLang="zh-CN" dirty="0"/>
              <a:t>evaluations, generative approaches have been shown to yield </a:t>
            </a:r>
            <a:r>
              <a:rPr lang="en-US" altLang="zh-CN" dirty="0">
                <a:solidFill>
                  <a:srgbClr val="FF0000"/>
                </a:solidFill>
              </a:rPr>
              <a:t>better </a:t>
            </a:r>
            <a:r>
              <a:rPr lang="en-US" altLang="zh-CN" dirty="0"/>
              <a:t>dialog </a:t>
            </a:r>
            <a:r>
              <a:rPr lang="en-US" altLang="zh-CN" dirty="0" err="1"/>
              <a:t>perfor</a:t>
            </a:r>
            <a:r>
              <a:rPr lang="en-US" altLang="zh-CN" dirty="0"/>
              <a:t>- </a:t>
            </a:r>
            <a:r>
              <a:rPr lang="en-US" altLang="zh-CN" dirty="0" err="1"/>
              <a:t>mance</a:t>
            </a:r>
            <a:r>
              <a:rPr lang="en-US" altLang="zh-CN" dirty="0"/>
              <a:t> than hand-crafted rules (Young et al., 2010; Thomson and Young, 2010). 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327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dirty="0"/>
              <a:t>Generative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Limit:</a:t>
            </a:r>
          </a:p>
          <a:p>
            <a:pPr lvl="1"/>
            <a:r>
              <a:rPr lang="en-US" altLang="zh-CN" dirty="0"/>
              <a:t>make </a:t>
            </a:r>
            <a:r>
              <a:rPr lang="en-US" altLang="zh-CN" dirty="0">
                <a:solidFill>
                  <a:srgbClr val="FF0000"/>
                </a:solidFill>
              </a:rPr>
              <a:t>independence assumptions</a:t>
            </a:r>
            <a:r>
              <a:rPr lang="en-US" altLang="zh-CN" dirty="0"/>
              <a:t> which are invalid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important features of dialog history </a:t>
            </a:r>
            <a:r>
              <a:rPr lang="en-US" altLang="zh-CN" dirty="0"/>
              <a:t>have to be ignored</a:t>
            </a:r>
            <a:r>
              <a:rPr lang="zh-CN" altLang="en-US" dirty="0"/>
              <a:t>（</a:t>
            </a:r>
            <a:r>
              <a:rPr lang="en-US" altLang="zh-CN" dirty="0"/>
              <a:t>violation of the Markov assumption </a:t>
            </a:r>
            <a:r>
              <a:rPr lang="zh-CN" altLang="en-US" dirty="0"/>
              <a:t>）</a:t>
            </a:r>
            <a:r>
              <a:rPr lang="en-US" altLang="zh-CN" dirty="0"/>
              <a:t> </a:t>
            </a:r>
          </a:p>
          <a:p>
            <a:pPr lvl="1"/>
            <a:r>
              <a:rPr lang="en-US" altLang="zh-CN" dirty="0"/>
              <a:t>cannot easily incorporate large sets of potentially informative features from the ASR, SLU, dialog history</a:t>
            </a:r>
            <a:r>
              <a:rPr lang="zh-CN" altLang="zh-CN" dirty="0"/>
              <a:t> </a:t>
            </a:r>
            <a:r>
              <a:rPr lang="en-US" altLang="zh-CN" dirty="0">
                <a:solidFill>
                  <a:schemeClr val="tx2"/>
                </a:solidFill>
              </a:rPr>
              <a:t>(all dependencies between features must be </a:t>
            </a:r>
            <a:r>
              <a:rPr lang="en-US" altLang="zh-CN" dirty="0">
                <a:solidFill>
                  <a:srgbClr val="FF0000"/>
                </a:solidFill>
              </a:rPr>
              <a:t>explicitly modeled</a:t>
            </a:r>
            <a:r>
              <a:rPr lang="en-US" altLang="zh-CN" dirty="0">
                <a:solidFill>
                  <a:schemeClr val="tx2"/>
                </a:solidFill>
              </a:rPr>
              <a:t>, which requires an impractical amount of data. )</a:t>
            </a:r>
            <a:endParaRPr kumimoji="1"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7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dirty="0"/>
              <a:t>Generative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For example, it is often assumed that errors are generated from a uniform distribution, when in fact they are highly correlated: “twenty” is much more often </a:t>
            </a:r>
            <a:r>
              <a:rPr lang="en-US" altLang="zh-CN" dirty="0" err="1"/>
              <a:t>mis</a:t>
            </a:r>
            <a:r>
              <a:rPr lang="en-US" altLang="zh-CN" dirty="0"/>
              <a:t>-recognized as “seventy” than as “downtown </a:t>
            </a:r>
            <a:r>
              <a:rPr lang="en-US" altLang="zh-CN" dirty="0" err="1"/>
              <a:t>pittsburgh</a:t>
            </a:r>
            <a:r>
              <a:rPr lang="en-US" altLang="zh-CN" dirty="0"/>
              <a:t>” (Williams, 2012c)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27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dirty="0"/>
              <a:t>Discriminative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Good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r>
              <a:rPr lang="en-US" altLang="zh-CN" dirty="0"/>
              <a:t>incorporate a large number of features, and can be optimized directly for prediction accuracy.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0270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dirty="0"/>
              <a:t>Discriminative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discriminative approaches</a:t>
            </a:r>
          </a:p>
          <a:p>
            <a:pPr lvl="1"/>
            <a:r>
              <a:rPr lang="en-US" altLang="zh-CN" dirty="0"/>
              <a:t>compute scores for dialog states with </a:t>
            </a:r>
            <a:r>
              <a:rPr lang="en-US" altLang="zh-CN" dirty="0">
                <a:solidFill>
                  <a:srgbClr val="FF0000"/>
                </a:solidFill>
              </a:rPr>
              <a:t>discriminatively trained conditional models </a:t>
            </a:r>
            <a:r>
              <a:rPr lang="en-US" altLang="zh-CN" dirty="0"/>
              <a:t>of the form b′(s′) = P(</a:t>
            </a:r>
            <a:r>
              <a:rPr lang="en-US" altLang="zh-CN" dirty="0" err="1"/>
              <a:t>s′|f</a:t>
            </a:r>
            <a:r>
              <a:rPr lang="en-US" altLang="zh-CN" dirty="0"/>
              <a:t>′)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where f ′ are features extracted from the ASR, SLU, and dialog history.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3286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dirty="0"/>
              <a:t>Discriminative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learn a simple classifier</a:t>
            </a:r>
            <a:r>
              <a:rPr lang="zh-CN" altLang="zh-CN" dirty="0"/>
              <a:t>.</a:t>
            </a:r>
            <a:endParaRPr lang="en-US" altLang="zh-CN" dirty="0"/>
          </a:p>
          <a:p>
            <a:pPr lvl="1"/>
            <a:r>
              <a:rPr lang="en-US" altLang="zh-CN" dirty="0" err="1"/>
              <a:t>Bohus</a:t>
            </a:r>
            <a:r>
              <a:rPr lang="en-US" altLang="zh-CN" dirty="0"/>
              <a:t> and </a:t>
            </a:r>
            <a:r>
              <a:rPr lang="en-US" altLang="zh-CN" dirty="0" err="1"/>
              <a:t>Rudnicky</a:t>
            </a:r>
            <a:r>
              <a:rPr lang="en-US" altLang="zh-CN" dirty="0"/>
              <a:t> (2006). </a:t>
            </a:r>
          </a:p>
          <a:p>
            <a:pPr lvl="1"/>
            <a:r>
              <a:rPr lang="en-US" altLang="zh-CN" dirty="0" err="1"/>
              <a:t>Metallinou</a:t>
            </a:r>
            <a:r>
              <a:rPr lang="en-US" altLang="zh-CN" dirty="0"/>
              <a:t> et al. (2013) alter </a:t>
            </a:r>
            <a:r>
              <a:rPr lang="en-US" altLang="zh-CN" dirty="0">
                <a:solidFill>
                  <a:srgbClr val="FF0000"/>
                </a:solidFill>
              </a:rPr>
              <a:t>the logistic regression </a:t>
            </a:r>
            <a:r>
              <a:rPr lang="en-US" altLang="zh-CN" dirty="0"/>
              <a:t>model so that it learns a single weight for each feature. </a:t>
            </a:r>
          </a:p>
          <a:p>
            <a:pPr lvl="1"/>
            <a:r>
              <a:rPr lang="en-US" altLang="zh-CN" dirty="0"/>
              <a:t>Williams (2014) applies </a:t>
            </a:r>
            <a:r>
              <a:rPr lang="en-US" altLang="zh-CN" dirty="0">
                <a:solidFill>
                  <a:srgbClr val="FF0000"/>
                </a:solidFill>
              </a:rPr>
              <a:t>a ranking algorithm </a:t>
            </a:r>
            <a:r>
              <a:rPr lang="en-US" altLang="zh-CN" dirty="0"/>
              <a:t>which has the ability to construct conjunctions of features. </a:t>
            </a:r>
          </a:p>
          <a:p>
            <a:pPr lvl="1"/>
            <a:r>
              <a:rPr lang="en-US" altLang="zh-CN" dirty="0"/>
              <a:t>Henderson et al. (2013) applies </a:t>
            </a:r>
            <a:r>
              <a:rPr lang="en-US" altLang="zh-CN" dirty="0">
                <a:solidFill>
                  <a:srgbClr val="FF0000"/>
                </a:solidFill>
              </a:rPr>
              <a:t>a deep neural network as a classifier</a:t>
            </a:r>
            <a:r>
              <a:rPr lang="en-US" altLang="zh-CN" dirty="0"/>
              <a:t>. </a:t>
            </a:r>
          </a:p>
          <a:p>
            <a:pPr marL="0" indent="0">
              <a:buNone/>
            </a:pP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3286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dirty="0"/>
              <a:t>Discriminative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/>
              <a:t>a </a:t>
            </a:r>
            <a:r>
              <a:rPr lang="en-US" altLang="zh-CN" i="1" dirty="0"/>
              <a:t>sequential </a:t>
            </a:r>
            <a:r>
              <a:rPr lang="en-US" altLang="zh-CN" dirty="0"/>
              <a:t>process. </a:t>
            </a:r>
            <a:endParaRPr kumimoji="1" lang="en-US" altLang="zh-CN" dirty="0"/>
          </a:p>
          <a:p>
            <a:pPr lvl="1"/>
            <a:r>
              <a:rPr lang="en-US" altLang="zh-CN" dirty="0"/>
              <a:t>a </a:t>
            </a:r>
            <a:r>
              <a:rPr lang="en-US" altLang="zh-CN" dirty="0">
                <a:solidFill>
                  <a:srgbClr val="FF0000"/>
                </a:solidFill>
              </a:rPr>
              <a:t>discriminative Markov Model </a:t>
            </a:r>
            <a:r>
              <a:rPr lang="en-US" altLang="zh-CN" dirty="0"/>
              <a:t>can be applied, where the distribution from the previous turn’s prediction can be used as a feature (</a:t>
            </a:r>
            <a:r>
              <a:rPr lang="en-US" altLang="zh-CN" dirty="0" err="1"/>
              <a:t>Ren</a:t>
            </a:r>
            <a:r>
              <a:rPr lang="en-US" altLang="zh-CN" dirty="0"/>
              <a:t> et al., 2014b,a). </a:t>
            </a:r>
          </a:p>
          <a:p>
            <a:pPr lvl="1"/>
            <a:r>
              <a:rPr lang="en-US" altLang="zh-CN" dirty="0"/>
              <a:t>dialog can be cast as </a:t>
            </a:r>
            <a:r>
              <a:rPr lang="en-US" altLang="zh-CN" dirty="0">
                <a:solidFill>
                  <a:srgbClr val="FF0000"/>
                </a:solidFill>
              </a:rPr>
              <a:t>a </a:t>
            </a:r>
            <a:r>
              <a:rPr lang="en-US" altLang="zh-CN" i="1" dirty="0">
                <a:solidFill>
                  <a:srgbClr val="FF0000"/>
                </a:solidFill>
              </a:rPr>
              <a:t>conditional random field </a:t>
            </a:r>
            <a:r>
              <a:rPr lang="en-US" altLang="zh-CN" dirty="0"/>
              <a:t>(CRF) (Lafferty et al., 2001), in which features are associated with each dialog turn, and CRF decoding determines the most likely final dialog state conditioned on the entire sequence (Lee and </a:t>
            </a:r>
            <a:r>
              <a:rPr lang="en-US" altLang="zh-CN" dirty="0" err="1"/>
              <a:t>Eskenazi</a:t>
            </a:r>
            <a:r>
              <a:rPr lang="en-US" altLang="zh-CN" dirty="0"/>
              <a:t>, 2013; </a:t>
            </a:r>
            <a:r>
              <a:rPr lang="en-US" altLang="zh-CN" dirty="0" err="1"/>
              <a:t>Ren</a:t>
            </a:r>
            <a:r>
              <a:rPr lang="en-US" altLang="zh-CN" dirty="0"/>
              <a:t> et al., 2013; Kim and </a:t>
            </a:r>
            <a:r>
              <a:rPr lang="en-US" altLang="zh-CN" dirty="0" err="1"/>
              <a:t>Banchs</a:t>
            </a:r>
            <a:r>
              <a:rPr lang="en-US" altLang="zh-CN" dirty="0"/>
              <a:t>, 2014; Ma and </a:t>
            </a:r>
            <a:r>
              <a:rPr lang="en-US" altLang="zh-CN" dirty="0" err="1"/>
              <a:t>Fosler-Lussier</a:t>
            </a:r>
            <a:r>
              <a:rPr lang="en-US" altLang="zh-CN" dirty="0"/>
              <a:t>, 2014c). 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recurrent neural networks </a:t>
            </a:r>
            <a:r>
              <a:rPr lang="en-US" altLang="zh-CN" dirty="0"/>
              <a:t>can be estimated where the inputs are the observed ASR/SLU results, and the output is a distribution over dialog states (Henderson et al., 2014d). 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43286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dirty="0"/>
              <a:t>DEFINITION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dialog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state</a:t>
            </a:r>
            <a:r>
              <a:rPr kumimoji="1" lang="zh-CN" altLang="en-US" dirty="0"/>
              <a:t> </a:t>
            </a:r>
            <a:r>
              <a:rPr kumimoji="1" lang="en-US" altLang="zh-CN" i="1" dirty="0" err="1">
                <a:solidFill>
                  <a:srgbClr val="FF0000"/>
                </a:solidFill>
              </a:rPr>
              <a:t>s</a:t>
            </a:r>
            <a:r>
              <a:rPr kumimoji="1" lang="en-US" altLang="zh-CN" i="1" baseline="-25000" dirty="0" err="1">
                <a:solidFill>
                  <a:srgbClr val="FF0000"/>
                </a:solidFill>
              </a:rPr>
              <a:t>t</a:t>
            </a:r>
            <a:endParaRPr kumimoji="1" lang="en-US" altLang="zh-CN" i="1" baseline="-25000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a data structure drawn from a set</a:t>
            </a:r>
            <a:r>
              <a:rPr lang="en-US" altLang="zh-CN" dirty="0">
                <a:solidFill>
                  <a:srgbClr val="FF0000"/>
                </a:solidFill>
              </a:rPr>
              <a:t> S </a:t>
            </a:r>
            <a:r>
              <a:rPr lang="en-US" altLang="zh-CN" dirty="0"/>
              <a:t>that summarizes the dialog history up to time </a:t>
            </a:r>
            <a:r>
              <a:rPr lang="en-US" altLang="zh-CN" dirty="0">
                <a:solidFill>
                  <a:srgbClr val="FF0000"/>
                </a:solidFill>
              </a:rPr>
              <a:t>t</a:t>
            </a:r>
            <a:r>
              <a:rPr lang="en-US" altLang="zh-CN" dirty="0"/>
              <a:t> to a level of detail that provides sufficient information for choosing the next system action. </a:t>
            </a:r>
          </a:p>
          <a:p>
            <a:pPr lvl="1"/>
            <a:r>
              <a:rPr kumimoji="1" lang="zh-CN" altLang="en-US" i="1" baseline="-25000" dirty="0"/>
              <a:t>第</a:t>
            </a:r>
            <a:r>
              <a:rPr kumimoji="1" lang="en-US" altLang="zh-CN" i="1" baseline="-25000" dirty="0"/>
              <a:t>t</a:t>
            </a:r>
            <a:r>
              <a:rPr kumimoji="1" lang="zh-CN" altLang="en-US" i="1" baseline="-25000" dirty="0"/>
              <a:t>轮对话及其历史对话的信息表示</a:t>
            </a:r>
            <a:endParaRPr kumimoji="1" lang="en-US" altLang="zh-CN" i="1" baseline="-25000" dirty="0"/>
          </a:p>
          <a:p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dialog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tracker</a:t>
            </a:r>
          </a:p>
          <a:p>
            <a:pPr lvl="1"/>
            <a:r>
              <a:rPr kumimoji="1" lang="zh-CN" altLang="en-US" sz="2000" dirty="0"/>
              <a:t>根据历史对话状态，确定当前的对话状态</a:t>
            </a:r>
            <a:endParaRPr kumimoji="1"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706272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dirty="0"/>
              <a:t>Discriminative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Henderson et al. (2014d) is also notable for operating </a:t>
            </a:r>
            <a:r>
              <a:rPr lang="en-US" altLang="zh-CN" dirty="0">
                <a:solidFill>
                  <a:srgbClr val="FF0000"/>
                </a:solidFill>
              </a:rPr>
              <a:t>directly on ASR output</a:t>
            </a:r>
            <a:r>
              <a:rPr lang="en-US" altLang="zh-CN" dirty="0"/>
              <a:t>, without an SLU </a:t>
            </a:r>
          </a:p>
          <a:p>
            <a:pPr lvl="1"/>
            <a:r>
              <a:rPr lang="en-US" altLang="zh-CN" dirty="0"/>
              <a:t>first, it </a:t>
            </a:r>
            <a:r>
              <a:rPr lang="en-US" altLang="zh-CN" dirty="0">
                <a:solidFill>
                  <a:srgbClr val="FF0000"/>
                </a:solidFill>
              </a:rPr>
              <a:t>removes the need for feature design</a:t>
            </a:r>
            <a:r>
              <a:rPr lang="en-US" altLang="zh-CN" dirty="0"/>
              <a:t>, and the risk of omitting an important feature, which can degrade performance unexpectedly (Williams, 2014). </a:t>
            </a:r>
          </a:p>
          <a:p>
            <a:pPr lvl="1"/>
            <a:r>
              <a:rPr lang="en-US" altLang="zh-CN" dirty="0"/>
              <a:t>Second, it avoids the work of building a separate SLU model.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3286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dirty="0"/>
              <a:t>RESULT</a:t>
            </a:r>
            <a:endParaRPr kumimoji="1"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rcRect t="-11011" b="-110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18769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dirty="0"/>
              <a:t>RESULT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t="2657" b="26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11776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dirty="0"/>
              <a:t>RESULT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t="6986" b="69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11776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dirty="0"/>
              <a:t>RESULT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l="-15084" r="-150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11776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dirty="0"/>
              <a:t>RESULT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rcRect t="-15995" b="-159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65015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dirty="0"/>
              <a:t>RESULT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l="-6329" r="-63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06714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dirty="0"/>
              <a:t>YARBUS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Rule</a:t>
            </a:r>
            <a:r>
              <a:rPr kumimoji="1" lang="zh-CN" altLang="en-US" dirty="0"/>
              <a:t>-</a:t>
            </a:r>
            <a:r>
              <a:rPr kumimoji="1" lang="en-US" altLang="zh-CN" dirty="0"/>
              <a:t>based</a:t>
            </a:r>
          </a:p>
          <a:p>
            <a:r>
              <a:rPr kumimoji="1" lang="zh-CN" altLang="en-US" dirty="0"/>
              <a:t>不经过训练，只是从</a:t>
            </a:r>
            <a:r>
              <a:rPr kumimoji="1" lang="en-US" altLang="zh-CN" dirty="0"/>
              <a:t>train-set</a:t>
            </a:r>
            <a:r>
              <a:rPr kumimoji="1" lang="zh-CN" altLang="en-US" dirty="0"/>
              <a:t>中总结规则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2637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dirty="0"/>
              <a:t>YARBUS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Input</a:t>
            </a:r>
            <a:r>
              <a:rPr kumimoji="1" lang="zh-CN" altLang="en-US" dirty="0"/>
              <a:t>：</a:t>
            </a:r>
            <a:r>
              <a:rPr kumimoji="1" lang="en-US" altLang="zh-CN" dirty="0" err="1"/>
              <a:t>machine_acts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slu_hyps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Slu_hyps</a:t>
            </a:r>
            <a:r>
              <a:rPr kumimoji="1" lang="en-US" altLang="zh-CN" dirty="0"/>
              <a:t>: (</a:t>
            </a:r>
            <a:r>
              <a:rPr kumimoji="1" lang="en-US" altLang="zh-CN" dirty="0" err="1"/>
              <a:t>s,v</a:t>
            </a:r>
            <a:r>
              <a:rPr kumimoji="1" lang="en-US" altLang="zh-CN" dirty="0"/>
              <a:t>), </a:t>
            </a:r>
            <a:r>
              <a:rPr kumimoji="1" lang="en-US" altLang="zh-CN" dirty="0" err="1"/>
              <a:t>user_acts</a:t>
            </a:r>
            <a:r>
              <a:rPr kumimoji="1" lang="en-US" altLang="zh-CN" dirty="0"/>
              <a:t>, score</a:t>
            </a:r>
          </a:p>
          <a:p>
            <a:r>
              <a:rPr kumimoji="1" lang="en-US" altLang="zh-CN" dirty="0"/>
              <a:t>Output: goal, method, </a:t>
            </a:r>
            <a:r>
              <a:rPr kumimoji="1" lang="en-US" altLang="zh-CN" dirty="0" err="1"/>
              <a:t>request_slot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0720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dirty="0"/>
              <a:t>YARBUS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过程：</a:t>
            </a:r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309" y="2260599"/>
            <a:ext cx="7497724" cy="286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95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/>
              <a:t>DSTC</a:t>
            </a:r>
            <a:r>
              <a:rPr kumimoji="1" lang="zh-CN" altLang="en-US" dirty="0"/>
              <a:t> </a:t>
            </a:r>
            <a:r>
              <a:rPr kumimoji="1" lang="en-US" altLang="zh-CN" dirty="0"/>
              <a:t>Series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DSTC 1</a:t>
            </a:r>
            <a:r>
              <a:rPr kumimoji="1" lang="zh-CN" altLang="zh-CN" dirty="0"/>
              <a:t>,</a:t>
            </a:r>
            <a:r>
              <a:rPr kumimoji="1" lang="en-US" altLang="zh-CN" dirty="0"/>
              <a:t>2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</a:p>
          <a:p>
            <a:pPr lvl="1"/>
            <a:r>
              <a:rPr kumimoji="1" lang="en-US" altLang="zh-CN" dirty="0"/>
              <a:t>data:</a:t>
            </a:r>
            <a:r>
              <a:rPr kumimoji="1" lang="zh-CN" altLang="en-US" dirty="0"/>
              <a:t> </a:t>
            </a:r>
            <a:r>
              <a:rPr kumimoji="1" lang="en-US" altLang="zh-CN" dirty="0"/>
              <a:t>route,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restaurant,</a:t>
            </a:r>
            <a:r>
              <a:rPr kumimoji="1" lang="zh-CN" altLang="en-US" dirty="0"/>
              <a:t> </a:t>
            </a:r>
            <a:r>
              <a:rPr kumimoji="1" lang="en-US" altLang="zh-CN" dirty="0"/>
              <a:t>tourist</a:t>
            </a:r>
          </a:p>
          <a:p>
            <a:pPr lvl="1"/>
            <a:r>
              <a:rPr kumimoji="1" lang="en-US" altLang="zh-CN" dirty="0"/>
              <a:t>DSTC</a:t>
            </a:r>
            <a:r>
              <a:rPr kumimoji="1" lang="zh-CN" altLang="en-US" dirty="0"/>
              <a:t> </a:t>
            </a:r>
            <a:r>
              <a:rPr kumimoji="1" lang="en-US" altLang="zh-CN" dirty="0"/>
              <a:t>1:</a:t>
            </a:r>
            <a:r>
              <a:rPr kumimoji="1" lang="zh-CN" altLang="en-US" dirty="0"/>
              <a:t> </a:t>
            </a:r>
            <a:r>
              <a:rPr kumimoji="1" lang="en-US" altLang="zh-CN" dirty="0"/>
              <a:t>fill</a:t>
            </a:r>
            <a:r>
              <a:rPr kumimoji="1" lang="zh-CN" altLang="en-US" dirty="0"/>
              <a:t> </a:t>
            </a:r>
            <a:r>
              <a:rPr kumimoji="1" lang="en-US" altLang="zh-CN" dirty="0"/>
              <a:t>slots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DSTC</a:t>
            </a:r>
            <a:r>
              <a:rPr kumimoji="1" lang="zh-CN" altLang="en-US" dirty="0"/>
              <a:t> </a:t>
            </a:r>
            <a:r>
              <a:rPr kumimoji="1" lang="en-US" altLang="zh-CN" dirty="0"/>
              <a:t>2:</a:t>
            </a:r>
            <a:r>
              <a:rPr kumimoji="1" lang="zh-CN" altLang="en-US" dirty="0"/>
              <a:t> </a:t>
            </a:r>
            <a:r>
              <a:rPr kumimoji="1" lang="en-US" altLang="zh-CN" dirty="0"/>
              <a:t>include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user</a:t>
            </a:r>
            <a:r>
              <a:rPr kumimoji="1" lang="zh-CN" altLang="en-US" dirty="0"/>
              <a:t> </a:t>
            </a:r>
            <a:r>
              <a:rPr kumimoji="1" lang="en-US" altLang="zh-CN" dirty="0"/>
              <a:t>goal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changes</a:t>
            </a:r>
          </a:p>
          <a:p>
            <a:pPr lvl="1"/>
            <a:r>
              <a:rPr kumimoji="1" lang="en-US" altLang="zh-CN" dirty="0">
                <a:solidFill>
                  <a:srgbClr val="FF0000"/>
                </a:solidFill>
              </a:rPr>
              <a:t>DSTC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3: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new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slots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not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in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train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data</a:t>
            </a:r>
          </a:p>
          <a:p>
            <a:pPr lvl="1"/>
            <a:r>
              <a:rPr kumimoji="1" lang="en-US" altLang="zh-CN" dirty="0"/>
              <a:t>Example: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2"/>
            <a:r>
              <a:rPr kumimoji="1" lang="en-US" altLang="zh-CN" sz="1800" dirty="0"/>
              <a:t>The Dialog State Tracking Challenge </a:t>
            </a:r>
            <a:r>
              <a:rPr kumimoji="1" lang="en-US" altLang="zh-CN" sz="1800" dirty="0" err="1"/>
              <a:t>Series.pdf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P25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8418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dirty="0"/>
              <a:t>YARBUS</a:t>
            </a:r>
            <a:endParaRPr kumimoji="1"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User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action</a:t>
            </a:r>
          </a:p>
          <a:p>
            <a:pPr lvl="1"/>
            <a:r>
              <a:rPr kumimoji="1" lang="en-US" altLang="zh-CN" dirty="0"/>
              <a:t>Handbook.pdf-p19</a:t>
            </a:r>
          </a:p>
          <a:p>
            <a:r>
              <a:rPr kumimoji="1" lang="en-US" altLang="zh-CN" dirty="0"/>
              <a:t>System</a:t>
            </a:r>
            <a:r>
              <a:rPr kumimoji="1" lang="zh-CN" altLang="en-US" dirty="0"/>
              <a:t> </a:t>
            </a:r>
            <a:r>
              <a:rPr kumimoji="1" lang="en-US" altLang="zh-CN" dirty="0"/>
              <a:t>action</a:t>
            </a:r>
          </a:p>
          <a:p>
            <a:pPr lvl="1"/>
            <a:r>
              <a:rPr kumimoji="1" lang="en-US" altLang="zh-CN" dirty="0"/>
              <a:t>Handbook.pdf-p21</a:t>
            </a:r>
          </a:p>
        </p:txBody>
      </p:sp>
    </p:spTree>
    <p:extLst>
      <p:ext uri="{BB962C8B-B14F-4D97-AF65-F5344CB8AC3E}">
        <p14:creationId xmlns:p14="http://schemas.microsoft.com/office/powerpoint/2010/main" val="1054538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dirty="0"/>
              <a:t>YARBUS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Method-action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map</a:t>
            </a:r>
          </a:p>
          <a:p>
            <a:r>
              <a:rPr kumimoji="1" lang="zh-CN" altLang="en-US" dirty="0"/>
              <a:t>没有特定的对应关系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313" y="1600200"/>
            <a:ext cx="2135296" cy="428701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609" y="1600200"/>
            <a:ext cx="1650848" cy="493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420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l="-5985" r="-59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9231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/>
              <a:t>DSTC</a:t>
            </a:r>
            <a:r>
              <a:rPr kumimoji="1" lang="zh-CN" altLang="en-US" dirty="0"/>
              <a:t> </a:t>
            </a:r>
            <a:r>
              <a:rPr kumimoji="1" lang="en-US" altLang="zh-CN" dirty="0"/>
              <a:t>Series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DSTC 4</a:t>
            </a:r>
          </a:p>
          <a:p>
            <a:pPr lvl="1"/>
            <a:r>
              <a:rPr lang="en-US" altLang="zh-CN" dirty="0"/>
              <a:t>dialog state tracking on </a:t>
            </a:r>
            <a:r>
              <a:rPr lang="en-US" altLang="zh-CN" dirty="0">
                <a:solidFill>
                  <a:srgbClr val="FF0000"/>
                </a:solidFill>
              </a:rPr>
              <a:t>human-human </a:t>
            </a:r>
            <a:r>
              <a:rPr lang="en-US" altLang="zh-CN" dirty="0"/>
              <a:t>dialogs</a:t>
            </a:r>
          </a:p>
          <a:p>
            <a:r>
              <a:rPr lang="en-US" altLang="zh-CN" dirty="0"/>
              <a:t>DSTC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</a:p>
          <a:p>
            <a:pPr lvl="1"/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DSTC</a:t>
            </a:r>
            <a:r>
              <a:rPr lang="zh-CN" altLang="en-US" dirty="0"/>
              <a:t> </a:t>
            </a:r>
            <a:r>
              <a:rPr lang="zh-CN" altLang="zh-CN" dirty="0"/>
              <a:t>4</a:t>
            </a:r>
            <a:endParaRPr lang="en-US" altLang="zh-CN" dirty="0"/>
          </a:p>
          <a:p>
            <a:pPr lvl="1"/>
            <a:r>
              <a:rPr lang="en-US" altLang="zh-CN" dirty="0"/>
              <a:t>Cross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</a:p>
          <a:p>
            <a:pPr lvl="1"/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3992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0"/>
            <a:ext cx="84339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97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dirty="0"/>
              <a:t>Main method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Hand-crafted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rules</a:t>
            </a:r>
          </a:p>
          <a:p>
            <a:r>
              <a:rPr kumimoji="1" lang="en-US" altLang="zh-CN" dirty="0"/>
              <a:t>Generative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</a:p>
          <a:p>
            <a:r>
              <a:rPr kumimoji="1" lang="en-US" altLang="zh-CN" dirty="0"/>
              <a:t>Discriminative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1440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dirty="0"/>
              <a:t>Hand-crafted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rules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2"/>
                </a:solidFill>
              </a:rPr>
              <a:t>MIT</a:t>
            </a:r>
            <a:r>
              <a:rPr kumimoji="1" lang="zh-CN" altLang="en-US" dirty="0">
                <a:solidFill>
                  <a:schemeClr val="tx2"/>
                </a:solidFill>
              </a:rPr>
              <a:t> </a:t>
            </a:r>
            <a:r>
              <a:rPr kumimoji="1" lang="en-US" altLang="zh-CN" dirty="0">
                <a:solidFill>
                  <a:schemeClr val="tx2"/>
                </a:solidFill>
              </a:rPr>
              <a:t>JUPITER</a:t>
            </a:r>
            <a:r>
              <a:rPr kumimoji="1" lang="zh-CN" altLang="en-US" dirty="0">
                <a:solidFill>
                  <a:schemeClr val="tx2"/>
                </a:solidFill>
              </a:rPr>
              <a:t> </a:t>
            </a:r>
            <a:r>
              <a:rPr kumimoji="1" lang="en-US" altLang="zh-CN" dirty="0"/>
              <a:t>weather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information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system</a:t>
            </a:r>
          </a:p>
          <a:p>
            <a:pPr lvl="1"/>
            <a:r>
              <a:rPr lang="en-US" altLang="zh-CN" dirty="0"/>
              <a:t>maintained a set of state variables which were updated using </a:t>
            </a:r>
            <a:r>
              <a:rPr lang="en-US" altLang="zh-CN" dirty="0">
                <a:solidFill>
                  <a:srgbClr val="FF0000"/>
                </a:solidFill>
              </a:rPr>
              <a:t>hand-written rules in a dialog control table</a:t>
            </a:r>
            <a:r>
              <a:rPr lang="en-US" altLang="zh-CN" dirty="0"/>
              <a:t> (</a:t>
            </a:r>
            <a:r>
              <a:rPr lang="en-US" altLang="zh-CN" dirty="0" err="1"/>
              <a:t>Zue</a:t>
            </a:r>
            <a:r>
              <a:rPr lang="en-US" altLang="zh-CN" dirty="0"/>
              <a:t> et al., 2000)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3421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dirty="0"/>
              <a:t>Hand-crafted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rules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</a:t>
            </a:r>
            <a:r>
              <a:rPr lang="en-US" altLang="zh-CN" dirty="0">
                <a:solidFill>
                  <a:srgbClr val="1F497D"/>
                </a:solidFill>
              </a:rPr>
              <a:t>Information State Update </a:t>
            </a:r>
            <a:r>
              <a:rPr lang="en-US" altLang="zh-CN" dirty="0"/>
              <a:t>approach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altLang="zh-CN" dirty="0"/>
              <a:t>use hand-written update rules to track a rich data structure called an “</a:t>
            </a:r>
            <a:r>
              <a:rPr lang="en-US" altLang="zh-CN" dirty="0">
                <a:solidFill>
                  <a:srgbClr val="FF0000"/>
                </a:solidFill>
              </a:rPr>
              <a:t>information state</a:t>
            </a:r>
            <a:r>
              <a:rPr lang="en-US" altLang="zh-CN" dirty="0"/>
              <a:t>” (Larsson and </a:t>
            </a:r>
            <a:r>
              <a:rPr lang="en-US" altLang="zh-CN" dirty="0" err="1"/>
              <a:t>Traum</a:t>
            </a:r>
            <a:r>
              <a:rPr lang="en-US" altLang="zh-CN" dirty="0"/>
              <a:t>, 2000).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9549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dirty="0"/>
              <a:t>Hand-crafted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rules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Good:</a:t>
            </a:r>
          </a:p>
          <a:p>
            <a:pPr lvl="1"/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benefit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bootstrapping</a:t>
            </a:r>
          </a:p>
          <a:p>
            <a:pPr lvl="1"/>
            <a:r>
              <a:rPr lang="en-US" altLang="zh-CN" dirty="0"/>
              <a:t>an accessible way for developers to incorporate domain knowledge </a:t>
            </a:r>
          </a:p>
          <a:p>
            <a:r>
              <a:rPr lang="en-US" altLang="zh-CN" dirty="0"/>
              <a:t>Bad:</a:t>
            </a:r>
          </a:p>
          <a:p>
            <a:pPr lvl="1"/>
            <a:r>
              <a:rPr lang="en-US" altLang="zh-CN" dirty="0"/>
              <a:t>an inability to make use of </a:t>
            </a:r>
            <a:r>
              <a:rPr lang="en-US" altLang="zh-CN" dirty="0">
                <a:solidFill>
                  <a:srgbClr val="FF0000"/>
                </a:solidFill>
              </a:rPr>
              <a:t>the entire ASR or SLU N-Best list</a:t>
            </a:r>
          </a:p>
          <a:p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060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9779</TotalTime>
  <Words>976</Words>
  <Application>Microsoft Macintosh PowerPoint</Application>
  <PresentationFormat>On-screen Show (4:3)</PresentationFormat>
  <Paragraphs>112</Paragraphs>
  <Slides>32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宋体</vt:lpstr>
      <vt:lpstr>Arial</vt:lpstr>
      <vt:lpstr>Calibri</vt:lpstr>
      <vt:lpstr>Office 主题</vt:lpstr>
      <vt:lpstr>Dialog state tracking challenge(DSTC)</vt:lpstr>
      <vt:lpstr>DEFINITION</vt:lpstr>
      <vt:lpstr>DSTC Series</vt:lpstr>
      <vt:lpstr>DSTC Series</vt:lpstr>
      <vt:lpstr>PowerPoint Presentation</vt:lpstr>
      <vt:lpstr>Main method</vt:lpstr>
      <vt:lpstr>Hand-crafted rules</vt:lpstr>
      <vt:lpstr>Hand-crafted rules</vt:lpstr>
      <vt:lpstr>Hand-crafted rules</vt:lpstr>
      <vt:lpstr>Hand-crafted rules</vt:lpstr>
      <vt:lpstr>Generative models</vt:lpstr>
      <vt:lpstr>Generative models</vt:lpstr>
      <vt:lpstr>Generative models</vt:lpstr>
      <vt:lpstr>Generative models</vt:lpstr>
      <vt:lpstr>Generative models</vt:lpstr>
      <vt:lpstr>Discriminative models</vt:lpstr>
      <vt:lpstr>Discriminative models</vt:lpstr>
      <vt:lpstr>Discriminative models</vt:lpstr>
      <vt:lpstr>Discriminative models</vt:lpstr>
      <vt:lpstr>Discriminative models</vt:lpstr>
      <vt:lpstr>RESULT</vt:lpstr>
      <vt:lpstr>RESULT</vt:lpstr>
      <vt:lpstr>RESULT</vt:lpstr>
      <vt:lpstr>RESULT</vt:lpstr>
      <vt:lpstr>RESULT</vt:lpstr>
      <vt:lpstr>RESULT</vt:lpstr>
      <vt:lpstr>YARBUS</vt:lpstr>
      <vt:lpstr>YARBUS</vt:lpstr>
      <vt:lpstr>YARBUS</vt:lpstr>
      <vt:lpstr>YARBUS</vt:lpstr>
      <vt:lpstr>YARBUS</vt:lpstr>
      <vt:lpstr>PowerPoint Presentation</vt:lpstr>
    </vt:vector>
  </TitlesOfParts>
  <Company>baidu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du bai</dc:creator>
  <cp:lastModifiedBy>Microsoft Office 用户</cp:lastModifiedBy>
  <cp:revision>100</cp:revision>
  <dcterms:created xsi:type="dcterms:W3CDTF">2016-11-14T05:10:12Z</dcterms:created>
  <dcterms:modified xsi:type="dcterms:W3CDTF">2019-01-25T05:31:26Z</dcterms:modified>
</cp:coreProperties>
</file>